
<file path=[Content_Types].xml><?xml version="1.0" encoding="utf-8"?>
<Types xmlns="http://schemas.openxmlformats.org/package/2006/content-types">
  <Default Extension="png" ContentType="image/png"/>
  <Default Extension="tmp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2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4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5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6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notesSlides/notesSlide7.xml" ContentType="application/vnd.openxmlformats-officedocument.presentationml.notesSlid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9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0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notesSlides/notesSlide11.xml" ContentType="application/vnd.openxmlformats-officedocument.presentationml.notesSlide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426" r:id="rId2"/>
    <p:sldId id="421" r:id="rId3"/>
    <p:sldId id="422" r:id="rId4"/>
    <p:sldId id="445" r:id="rId5"/>
    <p:sldId id="447" r:id="rId6"/>
    <p:sldId id="449" r:id="rId7"/>
    <p:sldId id="453" r:id="rId8"/>
    <p:sldId id="454" r:id="rId9"/>
    <p:sldId id="455" r:id="rId10"/>
    <p:sldId id="456" r:id="rId11"/>
    <p:sldId id="423" r:id="rId12"/>
    <p:sldId id="450" r:id="rId13"/>
    <p:sldId id="451" r:id="rId14"/>
    <p:sldId id="452" r:id="rId15"/>
  </p:sldIdLst>
  <p:sldSz cx="9144000" cy="6858000" type="screen4x3"/>
  <p:notesSz cx="6881813" cy="9710738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00" autoAdjust="0"/>
    <p:restoredTop sz="94660"/>
  </p:normalViewPr>
  <p:slideViewPr>
    <p:cSldViewPr>
      <p:cViewPr varScale="1">
        <p:scale>
          <a:sx n="116" d="100"/>
          <a:sy n="116" d="100"/>
        </p:scale>
        <p:origin x="14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3" y="0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8C08FE-44E1-413F-886C-710870451347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12825" y="728663"/>
            <a:ext cx="4856163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223515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3" y="9223515"/>
            <a:ext cx="2982119" cy="4855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486DB3-D820-4054-912C-6AE2F53E436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04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534911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183859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11516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838411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891219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403414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786422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975753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7316681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365322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338551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6859482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 lIns="86615" tIns="42549" rIns="86615" bIns="42549"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70170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tmp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tags" Target="../tags/tag8.xml"/><Relationship Id="rId7" Type="http://schemas.openxmlformats.org/officeDocument/2006/relationships/notesSlide" Target="../notesSlides/notesSlide2.xml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tags" Target="../tags/tag12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1.xml"/><Relationship Id="rId1" Type="http://schemas.openxmlformats.org/officeDocument/2006/relationships/vmlDrawing" Target="../drawings/vmlDrawing3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4.xml"/><Relationship Id="rId4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tags" Target="../tags/tag16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5.xml"/><Relationship Id="rId1" Type="http://schemas.openxmlformats.org/officeDocument/2006/relationships/vmlDrawing" Target="../drawings/vmlDrawing4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8.xml"/><Relationship Id="rId4" Type="http://schemas.openxmlformats.org/officeDocument/2006/relationships/tags" Target="../tags/tag1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3" Type="http://schemas.openxmlformats.org/officeDocument/2006/relationships/tags" Target="../tags/tag20.xml"/><Relationship Id="rId7" Type="http://schemas.openxmlformats.org/officeDocument/2006/relationships/notesSlide" Target="../notesSlides/notesSlide5.xml"/><Relationship Id="rId2" Type="http://schemas.openxmlformats.org/officeDocument/2006/relationships/tags" Target="../tags/tag19.xml"/><Relationship Id="rId1" Type="http://schemas.openxmlformats.org/officeDocument/2006/relationships/vmlDrawing" Target="../drawings/vmlDrawing5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9" Type="http://schemas.openxmlformats.org/officeDocument/2006/relationships/image" Target="../media/image3.tm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tags" Target="../tags/tag2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23.xml"/><Relationship Id="rId1" Type="http://schemas.openxmlformats.org/officeDocument/2006/relationships/vmlDrawing" Target="../drawings/vmlDrawing6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9" Type="http://schemas.openxmlformats.org/officeDocument/2006/relationships/image" Target="../media/image4.tm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tags" Target="../tags/tag28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27.xml"/><Relationship Id="rId1" Type="http://schemas.openxmlformats.org/officeDocument/2006/relationships/vmlDrawing" Target="../drawings/vmlDrawing7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9" Type="http://schemas.openxmlformats.org/officeDocument/2006/relationships/image" Target="../media/image5.tm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tags" Target="../tags/tag32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31.xml"/><Relationship Id="rId1" Type="http://schemas.openxmlformats.org/officeDocument/2006/relationships/vmlDrawing" Target="../drawings/vmlDrawing8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4.xml"/><Relationship Id="rId4" Type="http://schemas.openxmlformats.org/officeDocument/2006/relationships/tags" Target="../tags/tag33.xml"/><Relationship Id="rId9" Type="http://schemas.openxmlformats.org/officeDocument/2006/relationships/image" Target="../media/image6.tm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tags" Target="../tags/tag36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35.xml"/><Relationship Id="rId1" Type="http://schemas.openxmlformats.org/officeDocument/2006/relationships/vmlDrawing" Target="../drawings/vmlDrawing9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8.xml"/><Relationship Id="rId10" Type="http://schemas.openxmlformats.org/officeDocument/2006/relationships/image" Target="../media/image8.tmp"/><Relationship Id="rId4" Type="http://schemas.openxmlformats.org/officeDocument/2006/relationships/tags" Target="../tags/tag37.xml"/><Relationship Id="rId9" Type="http://schemas.openxmlformats.org/officeDocument/2006/relationships/image" Target="../media/image7.tm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40.xml"/><Relationship Id="rId7" Type="http://schemas.openxmlformats.org/officeDocument/2006/relationships/notesSlide" Target="../notesSlides/notesSlide10.xml"/><Relationship Id="rId2" Type="http://schemas.openxmlformats.org/officeDocument/2006/relationships/tags" Target="../tags/tag39.xml"/><Relationship Id="rId1" Type="http://schemas.openxmlformats.org/officeDocument/2006/relationships/vmlDrawing" Target="../drawings/vmlDrawing10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2.xml"/><Relationship Id="rId10" Type="http://schemas.openxmlformats.org/officeDocument/2006/relationships/image" Target="../media/image10.tmp"/><Relationship Id="rId4" Type="http://schemas.openxmlformats.org/officeDocument/2006/relationships/tags" Target="../tags/tag41.xml"/><Relationship Id="rId9" Type="http://schemas.openxmlformats.org/officeDocument/2006/relationships/image" Target="../media/image9.tm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tags" Target="../tags/tag44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43.xml"/><Relationship Id="rId1" Type="http://schemas.openxmlformats.org/officeDocument/2006/relationships/vmlDrawing" Target="../drawings/vmlDrawing11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9" Type="http://schemas.openxmlformats.org/officeDocument/2006/relationships/image" Target="../media/image11.tm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tags" Target="../tags/tag48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47.xml"/><Relationship Id="rId1" Type="http://schemas.openxmlformats.org/officeDocument/2006/relationships/vmlDrawing" Target="../drawings/vmlDrawing12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image" Target="../media/image12.tm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tags" Target="../tags/tag52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51.xml"/><Relationship Id="rId1" Type="http://schemas.openxmlformats.org/officeDocument/2006/relationships/vmlDrawing" Target="../drawings/vmlDrawing13.v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4.xml"/><Relationship Id="rId10" Type="http://schemas.openxmlformats.org/officeDocument/2006/relationships/image" Target="../media/image14.tmp"/><Relationship Id="rId4" Type="http://schemas.openxmlformats.org/officeDocument/2006/relationships/tags" Target="../tags/tag53.xml"/><Relationship Id="rId9" Type="http://schemas.openxmlformats.org/officeDocument/2006/relationships/image" Target="../media/image1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78570" y="5805265"/>
            <a:ext cx="1386918" cy="56630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el-GR" sz="1400" dirty="0" smtClean="0">
                <a:solidFill>
                  <a:srgbClr val="16365C"/>
                </a:solidFill>
                <a:latin typeface="Calibri" pitchFamily="34" charset="0"/>
              </a:rPr>
              <a:t>Νοέμβριος 2019</a:t>
            </a:r>
            <a:endParaRPr lang="en-US" sz="1400" dirty="0">
              <a:solidFill>
                <a:srgbClr val="16365C"/>
              </a:solidFill>
              <a:latin typeface="Calibri" pitchFamily="34" charset="0"/>
            </a:endParaRPr>
          </a:p>
          <a:p>
            <a:pPr algn="ctr" eaLnBrk="0" hangingPunct="0">
              <a:lnSpc>
                <a:spcPct val="110000"/>
              </a:lnSpc>
            </a:pPr>
            <a:r>
              <a:rPr lang="en-US" sz="1400" dirty="0" smtClean="0">
                <a:solidFill>
                  <a:srgbClr val="16365C"/>
                </a:solidFill>
                <a:latin typeface="Calibri" pitchFamily="34" charset="0"/>
              </a:rPr>
              <a:t>v1.</a:t>
            </a:r>
            <a:r>
              <a:rPr lang="el-GR" sz="1400" dirty="0" smtClean="0">
                <a:solidFill>
                  <a:srgbClr val="16365C"/>
                </a:solidFill>
                <a:latin typeface="Calibri" pitchFamily="34" charset="0"/>
              </a:rPr>
              <a:t>0</a:t>
            </a:r>
            <a:r>
              <a:rPr lang="en-US" sz="1400" dirty="0" smtClean="0">
                <a:solidFill>
                  <a:srgbClr val="16365C"/>
                </a:solidFill>
                <a:latin typeface="Calibri" pitchFamily="34" charset="0"/>
              </a:rPr>
              <a:t>1</a:t>
            </a:r>
            <a:endParaRPr lang="el-GR" sz="1400" dirty="0">
              <a:solidFill>
                <a:srgbClr val="16365C"/>
              </a:solidFill>
              <a:latin typeface="Calibri" pitchFamily="34" charset="0"/>
            </a:endParaRPr>
          </a:p>
        </p:txBody>
      </p:sp>
      <p:sp>
        <p:nvSpPr>
          <p:cNvPr id="16392" name="Rectangle 13"/>
          <p:cNvSpPr>
            <a:spLocks noChangeArrowheads="1"/>
          </p:cNvSpPr>
          <p:nvPr/>
        </p:nvSpPr>
        <p:spPr bwMode="auto">
          <a:xfrm>
            <a:off x="1" y="6161089"/>
            <a:ext cx="1048086" cy="18466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182563" indent="-182563" eaLnBrk="0" hangingPunct="0">
              <a:buFontTx/>
              <a:buChar char="•"/>
            </a:pPr>
            <a:endParaRPr lang="el-GR" sz="600" b="0" dirty="0"/>
          </a:p>
        </p:txBody>
      </p:sp>
      <p:sp>
        <p:nvSpPr>
          <p:cNvPr id="16393" name="Rectangle 14"/>
          <p:cNvSpPr>
            <a:spLocks noChangeArrowheads="1"/>
          </p:cNvSpPr>
          <p:nvPr/>
        </p:nvSpPr>
        <p:spPr bwMode="auto">
          <a:xfrm>
            <a:off x="8094449" y="6170613"/>
            <a:ext cx="1048086" cy="184666"/>
          </a:xfrm>
          <a:prstGeom prst="rect">
            <a:avLst/>
          </a:prstGeom>
          <a:solidFill>
            <a:schemeClr val="bg1"/>
          </a:solidFill>
          <a:ln w="19050" algn="ctr">
            <a:noFill/>
            <a:round/>
            <a:headEnd/>
            <a:tailEnd/>
          </a:ln>
        </p:spPr>
        <p:txBody>
          <a:bodyPr>
            <a:spAutoFit/>
          </a:bodyPr>
          <a:lstStyle/>
          <a:p>
            <a:pPr marL="182563" indent="-182563" eaLnBrk="0" hangingPunct="0">
              <a:buFontTx/>
              <a:buChar char="•"/>
            </a:pPr>
            <a:endParaRPr lang="el-GR" sz="600" b="0" dirty="0"/>
          </a:p>
        </p:txBody>
      </p:sp>
      <p:sp>
        <p:nvSpPr>
          <p:cNvPr id="16394" name="Text Box 4"/>
          <p:cNvSpPr txBox="1">
            <a:spLocks noChangeArrowheads="1"/>
          </p:cNvSpPr>
          <p:nvPr/>
        </p:nvSpPr>
        <p:spPr bwMode="auto">
          <a:xfrm>
            <a:off x="10261" y="2564904"/>
            <a:ext cx="9142534" cy="141269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lnSpc>
                <a:spcPct val="110000"/>
              </a:lnSpc>
            </a:pPr>
            <a:endParaRPr lang="en-US" sz="2600" dirty="0" smtClean="0">
              <a:solidFill>
                <a:srgbClr val="16365C"/>
              </a:solidFill>
              <a:latin typeface="Calibri" pitchFamily="34" charset="0"/>
            </a:endParaRPr>
          </a:p>
          <a:p>
            <a:pPr algn="ctr" eaLnBrk="0" hangingPunct="0">
              <a:lnSpc>
                <a:spcPct val="110000"/>
              </a:lnSpc>
            </a:pPr>
            <a:r>
              <a:rPr lang="el-GR" sz="2600" dirty="0" smtClean="0">
                <a:solidFill>
                  <a:srgbClr val="16365C"/>
                </a:solidFill>
                <a:latin typeface="Calibri" pitchFamily="34" charset="0"/>
              </a:rPr>
              <a:t>Παρουσίαση </a:t>
            </a:r>
          </a:p>
          <a:p>
            <a:pPr algn="ctr" eaLnBrk="0" hangingPunct="0">
              <a:lnSpc>
                <a:spcPct val="110000"/>
              </a:lnSpc>
            </a:pPr>
            <a:r>
              <a:rPr lang="el-GR" sz="2600" dirty="0" smtClean="0">
                <a:solidFill>
                  <a:srgbClr val="16365C"/>
                </a:solidFill>
                <a:latin typeface="Calibri" pitchFamily="34" charset="0"/>
              </a:rPr>
              <a:t>Εφαρμογής κρατήσεων</a:t>
            </a:r>
            <a:endParaRPr lang="en-US" sz="2600" dirty="0">
              <a:solidFill>
                <a:srgbClr val="16365C"/>
              </a:solidFill>
              <a:latin typeface="Calibri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1159554"/>
            <a:ext cx="1731318" cy="17313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reen Clipping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57"/>
          <a:stretch/>
        </p:blipFill>
        <p:spPr>
          <a:xfrm>
            <a:off x="3081468" y="2014415"/>
            <a:ext cx="5757732" cy="4726953"/>
          </a:xfrm>
          <a:prstGeom prst="rect">
            <a:avLst/>
          </a:prstGeom>
        </p:spPr>
      </p:pic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429" name="think-cell Slide" r:id="rId9" imgW="0" imgH="0" progId="">
                  <p:embed/>
                </p:oleObj>
              </mc:Choice>
              <mc:Fallback>
                <p:oleObj name="think-cell Slide" r:id="rId9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03029" y="346352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Τεχνολογίες Προγραμματισμού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16" y="1026016"/>
            <a:ext cx="7543800" cy="5001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Βασίζεται </a:t>
            </a:r>
            <a:r>
              <a:rPr lang="el-GR" dirty="0"/>
              <a:t>στη δημοφιλή </a:t>
            </a:r>
            <a:r>
              <a:rPr lang="en-US" dirty="0" err="1"/>
              <a:t>OpenSource</a:t>
            </a:r>
            <a:r>
              <a:rPr lang="en-US" dirty="0"/>
              <a:t> </a:t>
            </a:r>
            <a:r>
              <a:rPr lang="el-GR" dirty="0"/>
              <a:t>πλατφόρμα </a:t>
            </a:r>
            <a:r>
              <a:rPr lang="en-US" dirty="0"/>
              <a:t>Joomla</a:t>
            </a:r>
            <a:r>
              <a:rPr lang="el-GR" dirty="0"/>
              <a:t> </a:t>
            </a:r>
            <a:r>
              <a:rPr lang="en-US" dirty="0"/>
              <a:t>CMS</a:t>
            </a:r>
            <a:r>
              <a:rPr lang="el-GR" dirty="0"/>
              <a:t> </a:t>
            </a:r>
            <a:r>
              <a:rPr lang="en-US" dirty="0"/>
              <a:t>v3</a:t>
            </a:r>
            <a:r>
              <a:rPr lang="en-US" dirty="0" smtClean="0"/>
              <a:t>.</a:t>
            </a:r>
            <a:endParaRPr lang="el-GR" dirty="0" smtClean="0"/>
          </a:p>
          <a:p>
            <a:pPr marL="400050" indent="-400050">
              <a:buFont typeface="Arial" pitchFamily="34" charset="0"/>
              <a:buChar char="•"/>
            </a:pPr>
            <a:endParaRPr lang="el-GR" dirty="0"/>
          </a:p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Οι τεχνολογίες που χρησιμοποιούνται για την εφαρμογή είναι:</a:t>
            </a:r>
            <a:endParaRPr lang="en-US" dirty="0" smtClean="0"/>
          </a:p>
          <a:p>
            <a:pPr marL="400050" indent="-400050">
              <a:buFont typeface="Arial" pitchFamily="34" charset="0"/>
              <a:buChar char="•"/>
            </a:pPr>
            <a:endParaRPr lang="en-US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 smtClean="0"/>
              <a:t>Joomla APIs</a:t>
            </a:r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 smtClean="0"/>
              <a:t>HTML 5</a:t>
            </a:r>
            <a:endParaRPr lang="en-US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 smtClean="0"/>
              <a:t>PHP </a:t>
            </a:r>
            <a:r>
              <a:rPr lang="en-US" dirty="0"/>
              <a:t>7</a:t>
            </a:r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 smtClean="0"/>
              <a:t>MySQL 5</a:t>
            </a:r>
            <a:endParaRPr lang="en-US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CSS</a:t>
            </a:r>
            <a:endParaRPr lang="el-GR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JavaScript</a:t>
            </a:r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/>
              <a:t>JQuery</a:t>
            </a:r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 smtClean="0"/>
              <a:t>Ajax</a:t>
            </a:r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n-US" dirty="0" smtClean="0"/>
              <a:t>Cookies</a:t>
            </a:r>
            <a:endParaRPr lang="el-G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7454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Δυνατότητες Εφαρμογής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9030" y="1340768"/>
            <a:ext cx="75438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 smtClean="0"/>
              <a:t>Υποστήριξη πολλών καταστημάτων με διαφορετικό αριθμό υπαλλήλων και έναν υπεύθυνο ανά κατάστημα.</a:t>
            </a:r>
            <a:endParaRPr lang="en-US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n-US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n-US" dirty="0"/>
              <a:t>Frontend </a:t>
            </a:r>
            <a:r>
              <a:rPr lang="el-GR" dirty="0"/>
              <a:t>περιβάλλον </a:t>
            </a:r>
            <a:r>
              <a:rPr lang="el-GR" dirty="0" smtClean="0"/>
              <a:t>με </a:t>
            </a:r>
            <a:r>
              <a:rPr lang="el-GR" dirty="0"/>
              <a:t>απλή και εύκολη </a:t>
            </a:r>
            <a:r>
              <a:rPr lang="el-GR" dirty="0" smtClean="0"/>
              <a:t>διαχείριση.</a:t>
            </a:r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l-GR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n-US" dirty="0" smtClean="0"/>
              <a:t>Backend </a:t>
            </a:r>
            <a:r>
              <a:rPr lang="el-GR" dirty="0" smtClean="0"/>
              <a:t>περιβάλλον με επιπλέον δυνατότητες.</a:t>
            </a:r>
            <a:endParaRPr lang="en-US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n-US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n-US" dirty="0"/>
              <a:t>Mobile view</a:t>
            </a:r>
            <a:r>
              <a:rPr lang="el-GR" dirty="0"/>
              <a:t>: Προβολή της εφαρμογής από κινητό και </a:t>
            </a:r>
            <a:r>
              <a:rPr lang="en-US" dirty="0" smtClean="0"/>
              <a:t>tablet.</a:t>
            </a:r>
            <a:endParaRPr lang="el-GR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l-GR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 smtClean="0"/>
              <a:t>Διαχείριση πελατών και κρατήσεων ανά κατάστημα.</a:t>
            </a:r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l-GR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 smtClean="0"/>
              <a:t>Προβολή κρατήσεων ανά ημέρα και ανά βδομάδα σε μορφή ημερολογίου</a:t>
            </a:r>
            <a:r>
              <a:rPr lang="en-US" dirty="0" smtClean="0"/>
              <a:t>.</a:t>
            </a:r>
          </a:p>
          <a:p>
            <a:pPr marL="400050" indent="-400050">
              <a:buFont typeface="Wingdings" panose="05000000000000000000" pitchFamily="2" charset="2"/>
              <a:buChar char="ü"/>
            </a:pPr>
            <a:endParaRPr lang="en-US" dirty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 smtClean="0"/>
              <a:t>Εύκολη διαχείριση του ωραρίου των υπαλλήλων ανά βδομάδα.</a:t>
            </a:r>
            <a:endParaRPr lang="el-GR" dirty="0"/>
          </a:p>
          <a:p>
            <a:endParaRPr lang="el-GR" dirty="0" smtClean="0"/>
          </a:p>
          <a:p>
            <a:pPr marL="400050" indent="-400050">
              <a:buFont typeface="Wingdings" panose="05000000000000000000" pitchFamily="2" charset="2"/>
              <a:buChar char="ü"/>
            </a:pPr>
            <a:r>
              <a:rPr lang="el-GR" dirty="0"/>
              <a:t>Αποθήκευση ιστορικού αλλαγών.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752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n-US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Frontend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περιβάλλον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128" y="1445875"/>
            <a:ext cx="7743303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Πολλαπλές </a:t>
            </a:r>
            <a:r>
              <a:rPr lang="el-GR" dirty="0"/>
              <a:t>προβολές</a:t>
            </a:r>
            <a:r>
              <a:rPr lang="el-GR" dirty="0" smtClean="0"/>
              <a:t>:</a:t>
            </a:r>
          </a:p>
          <a:p>
            <a:pPr marL="400050" indent="-400050">
              <a:buFont typeface="Arial" pitchFamily="34" charset="0"/>
              <a:buChar char="•"/>
            </a:pPr>
            <a:endParaRPr lang="en-US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l-GR" dirty="0" smtClean="0"/>
              <a:t>Προβολή κλεισίματος </a:t>
            </a:r>
            <a:r>
              <a:rPr lang="en-US" dirty="0" smtClean="0"/>
              <a:t>Online </a:t>
            </a:r>
            <a:r>
              <a:rPr lang="el-GR" dirty="0" smtClean="0"/>
              <a:t>ραντεβού (αφορά τους πελάτες).</a:t>
            </a:r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l-GR" dirty="0"/>
              <a:t>Προβολή </a:t>
            </a:r>
            <a:r>
              <a:rPr lang="el-GR" dirty="0" smtClean="0"/>
              <a:t>ιστορικού κρατήσεων </a:t>
            </a:r>
            <a:r>
              <a:rPr lang="el-GR" dirty="0"/>
              <a:t>(αφορά τους </a:t>
            </a:r>
            <a:r>
              <a:rPr lang="el-GR" dirty="0" smtClean="0"/>
              <a:t>πελάτες).</a:t>
            </a:r>
            <a:endParaRPr lang="en-US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l-GR" dirty="0"/>
              <a:t>Προβολή πελάτων </a:t>
            </a:r>
            <a:r>
              <a:rPr lang="el-GR" dirty="0" smtClean="0"/>
              <a:t>(</a:t>
            </a:r>
            <a:r>
              <a:rPr lang="el-GR" dirty="0"/>
              <a:t>αφορά τους </a:t>
            </a:r>
            <a:r>
              <a:rPr lang="el-GR" dirty="0" smtClean="0"/>
              <a:t>υπεύθυνους καταστημάτων).</a:t>
            </a:r>
            <a:endParaRPr lang="en-US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l-GR" dirty="0"/>
              <a:t>Προβολή κρατήσεων </a:t>
            </a:r>
            <a:r>
              <a:rPr lang="el-GR" dirty="0" smtClean="0"/>
              <a:t>(</a:t>
            </a:r>
            <a:r>
              <a:rPr lang="el-GR" dirty="0"/>
              <a:t>αφορά τους υπεύθυνους καταστημάτων</a:t>
            </a:r>
            <a:r>
              <a:rPr lang="el-GR" dirty="0" smtClean="0"/>
              <a:t>). </a:t>
            </a:r>
            <a:endParaRPr lang="el-GR" dirty="0"/>
          </a:p>
          <a:p>
            <a:pPr marL="857250" lvl="1" indent="-40005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el-GR" dirty="0" smtClean="0"/>
              <a:t>Προβολή </a:t>
            </a:r>
            <a:r>
              <a:rPr lang="el-GR" dirty="0"/>
              <a:t>ρυθμίσεων (αφορά τους υπεύθυνους καταστημάτων). </a:t>
            </a:r>
          </a:p>
          <a:p>
            <a:endParaRPr lang="el-G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dirty="0" smtClean="0"/>
              <a:t>Αναδυόμενο παράθυρο όταν παραλαμβάνεται νέα κράτηση.</a:t>
            </a:r>
          </a:p>
        </p:txBody>
      </p:sp>
    </p:spTree>
    <p:extLst>
      <p:ext uri="{BB962C8B-B14F-4D97-AF65-F5344CB8AC3E}">
        <p14:creationId xmlns:p14="http://schemas.microsoft.com/office/powerpoint/2010/main" val="36590726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2751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3385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0" hangingPunct="0"/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Backend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περιβάλλον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7129" y="1445875"/>
            <a:ext cx="754380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Font typeface="Arial" pitchFamily="34" charset="0"/>
              <a:buChar char="•"/>
            </a:pPr>
            <a:r>
              <a:rPr lang="el-GR" dirty="0"/>
              <a:t>Το </a:t>
            </a:r>
            <a:r>
              <a:rPr lang="en-US" dirty="0"/>
              <a:t>Backend </a:t>
            </a:r>
            <a:r>
              <a:rPr lang="el-GR" dirty="0"/>
              <a:t>περιβάλλον της εφαρμογής </a:t>
            </a:r>
            <a:r>
              <a:rPr lang="el-GR" dirty="0" smtClean="0"/>
              <a:t>είναι </a:t>
            </a:r>
            <a:r>
              <a:rPr lang="el-GR" dirty="0" err="1"/>
              <a:t>προσβάσιμο</a:t>
            </a:r>
            <a:r>
              <a:rPr lang="el-GR" dirty="0"/>
              <a:t> μόνο από </a:t>
            </a:r>
            <a:r>
              <a:rPr lang="el-GR" dirty="0" smtClean="0"/>
              <a:t>τον διαχειριστή ή/και ιδιοκτήτη των καταστημάτων.</a:t>
            </a:r>
          </a:p>
          <a:p>
            <a:pPr marL="400050" indent="-400050">
              <a:buFont typeface="Arial" pitchFamily="34" charset="0"/>
              <a:buChar char="•"/>
            </a:pPr>
            <a:endParaRPr lang="el-GR" dirty="0" smtClean="0"/>
          </a:p>
          <a:p>
            <a:pPr marL="400050" indent="-400050">
              <a:buFont typeface="Arial" pitchFamily="34" charset="0"/>
              <a:buChar char="•"/>
            </a:pPr>
            <a:r>
              <a:rPr lang="el-GR" dirty="0" smtClean="0"/>
              <a:t>Παρέχει </a:t>
            </a:r>
            <a:r>
              <a:rPr lang="el-GR" dirty="0"/>
              <a:t>τις εξής επιπρόσθετες δυνατότητες, συγκριτικά με το </a:t>
            </a:r>
            <a:r>
              <a:rPr lang="en-US" dirty="0"/>
              <a:t>Frontend </a:t>
            </a:r>
            <a:r>
              <a:rPr lang="el-GR" dirty="0" smtClean="0"/>
              <a:t>περιβάλλον: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Αναλυτικές προβολές όλων των πελατών, όλων των κρατήσεων και όλων των υπαλλήλων σε όλα τα καταστήματα.</a:t>
            </a:r>
            <a:endParaRPr lang="en-US" dirty="0"/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Αλλαγές στα </a:t>
            </a:r>
            <a:r>
              <a:rPr lang="el-GR" dirty="0"/>
              <a:t>δικαιώματα των </a:t>
            </a:r>
            <a:r>
              <a:rPr lang="el-GR" dirty="0" smtClean="0"/>
              <a:t>υπεύθυνων στα καταστήματα.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Αλλαγές στις παρεχόμενες υπηρεσίες κάθε καταστήματος.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l-GR" dirty="0" smtClean="0"/>
              <a:t>Αλλαγές στα ωράρια των καταστημάτων.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7176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4725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online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κράτησης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1/5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πελάτες)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3848" y="1012322"/>
            <a:ext cx="4472408" cy="5845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99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2901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online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κράτησης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2/5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πελάτες)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9766" y="1143000"/>
            <a:ext cx="4339528" cy="544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3957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25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online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κράτησης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3/5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πελάτες)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745" y="1340768"/>
            <a:ext cx="6415711" cy="5099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964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949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online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κράτησης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4/5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πελάτες)</a:t>
            </a: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097632"/>
            <a:ext cx="7956376" cy="555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492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5973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online </a:t>
            </a:r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κράτησης</a:t>
            </a:r>
            <a:r>
              <a:rPr lang="en-US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5/5</a:t>
            </a:r>
            <a:endParaRPr lang="el-GR" b="1" u="sng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πελάτες)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988840"/>
            <a:ext cx="6234753" cy="4743965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222703"/>
            <a:ext cx="3384376" cy="61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47184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8488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ιστορικού κρατήσεων</a:t>
            </a: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πελάτες)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730" y="1268760"/>
            <a:ext cx="8172400" cy="1400167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780928"/>
            <a:ext cx="7300019" cy="396044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9834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κρατήσεων</a:t>
            </a: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υπεύθυνους)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083" y="1063785"/>
            <a:ext cx="6526894" cy="5794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6177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0858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πελατών</a:t>
            </a: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υπεύθυνους)</a:t>
            </a:r>
          </a:p>
        </p:txBody>
      </p:sp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484784"/>
            <a:ext cx="7650516" cy="406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1602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Object 1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1882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solidFill>
            <a:schemeClr val="tx2">
              <a:lumMod val="75000"/>
            </a:schemeClr>
          </a:solidFill>
          <a:ln w="12700">
            <a:solidFill>
              <a:srgbClr val="0033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FontTx/>
              <a:buChar char="•"/>
            </a:pPr>
            <a:endParaRPr lang="el-GR" sz="600" b="0"/>
          </a:p>
        </p:txBody>
      </p:sp>
      <p:sp>
        <p:nvSpPr>
          <p:cNvPr id="2051" name="Rectangle 3" hidden="1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0"/>
            <a:ext cx="146585" cy="158750"/>
          </a:xfrm>
          <a:prstGeom prst="rect">
            <a:avLst/>
          </a:prstGeom>
          <a:noFill/>
          <a:ln w="1905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/>
            <a:r>
              <a:rPr lang="el-GR" sz="1000">
                <a:cs typeface="Arial" charset="0"/>
                <a:sym typeface="Arial" charset="0"/>
              </a:rPr>
              <a:t>0</a:t>
            </a:r>
            <a:endParaRPr lang="en-GB" sz="1000">
              <a:cs typeface="Arial" charset="0"/>
              <a:sym typeface="Arial" charset="0"/>
            </a:endParaRPr>
          </a:p>
        </p:txBody>
      </p:sp>
      <p:sp>
        <p:nvSpPr>
          <p:cNvPr id="2056" name="Rectangle 2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62661" y="152400"/>
            <a:ext cx="86765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4" name="Rectangle 2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62661" y="152400"/>
            <a:ext cx="9133739" cy="7572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en-GB" sz="2000" b="1" u="sng" kern="0" dirty="0" smtClean="0">
              <a:solidFill>
                <a:schemeClr val="bg1"/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214930" y="190381"/>
            <a:ext cx="48053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Προβολή ρυθμίσεων</a:t>
            </a:r>
          </a:p>
          <a:p>
            <a:pPr algn="ctr" eaLnBrk="0" hangingPunct="0"/>
            <a:r>
              <a:rPr lang="el-GR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(για τους υπεύθυνους)</a:t>
            </a: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204864"/>
            <a:ext cx="6048602" cy="4424495"/>
          </a:xfrm>
          <a:prstGeom prst="rect">
            <a:avLst/>
          </a:prstGeom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1" y="1062036"/>
            <a:ext cx="3607749" cy="114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833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6160&quot;&gt;&lt;version val=&quot;17959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mruColor&gt;&lt;m_vecMRU length=&quot;1&quot;&gt;&lt;elem m_fUsage=&quot;2.71000000000000000000E+000&quot;&gt;&lt;m_ppcolschidx val=&quot;0&quot;/&gt;&lt;m_rgb r=&quot;30&quot; g=&quot;de&quot; b=&quot;3d&quot;/&gt;&lt;/elem&gt;&lt;/m_vecMRU&gt;&lt;/m_mruColor&gt;&lt;m_agendatheme&gt;&lt;m_aagendaitemprops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1&quot;/&gt;&lt;m_nWeight val=&quot;6&quot;/&gt;&lt;m_col&gt;&lt;m_ppcolschidx val=&quot;2&quot;/&gt;&lt;/m_col&gt;&lt;m_msolinedashstyle val=&quot;1&quot;/&gt;&lt;m_msoarrowheadstyleBegin val=&quot;1&quot;/&gt;&lt;m_msoarrowheadstyleEnd val=&quot;1&quot;/&gt;&lt;/m_linestyle&gt;&lt;/elem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1&quot;/&gt;&lt;/m_font&gt;&lt;m_colFont&gt;&lt;m_ppcolschidx val=&quot;2&quot;/&gt;&lt;/m_colFont&gt;&lt;m_fill&gt;&lt;m_bVisible val=&quot;0&quot;/&gt;&lt;/m_fill&gt;&lt;m_linestyle&gt;&lt;m_bVisible val=&quot;1&quot;/&gt;&lt;m_nWeight val=&quot;6&quot;/&gt;&lt;m_col&gt;&lt;m_ppcolschidx val=&quot;2&quot;/&gt;&lt;/m_col&gt;&lt;m_msolinedashstyle val=&quot;1&quot;/&gt;&lt;m_msoarrowheadstyleBegin val=&quot;1&quot;/&gt;&lt;m_msoarrowheadstyleEnd val=&quot;1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0&quot;/&gt;&lt;/elem&gt;&lt;elem&gt;&lt;m_bVisible val=&quot;1&quot;/&gt;&lt;m_font&gt;&lt;m_bBold val=&quot;0&quot;/&gt;&lt;/m_font&gt;&lt;m_colFont&gt;&lt;m_ppcolschidx val=&quot;2&quot;/&gt;&lt;/m_colFont&gt;&lt;m_fill&gt;&lt;m_bVisible val=&quot;0&quot;/&gt;&lt;/m_fill&gt;&lt;m_linestyle&gt;&lt;m_bVisible val=&quot;0&quot;/&gt;&lt;/m_linestyle&gt;&lt;/elem&gt;&lt;elem&gt;&lt;m_bVisible val=&quot;0&quot;/&gt;&lt;/elem&gt;&lt;/m_aagendaitemprops&gt;&lt;m_linestyleTopBottomLine&gt;&lt;m_bVisible val=&quot;0&quot;/&gt;&lt;/m_linestyleTopBottomLine&gt;&lt;/m_agendatheme&gt;&lt;m_mapectfillschemeMRU/&gt;&lt;m_eweekdayFirstOfWeek val=&quot;2&quot;/&gt;&lt;m_eweekdayFirstOfWorkweek val=&quot;2&quot;/&gt;&lt;m_eweekdayFirstOfWeekend val=&quot;7&quot;/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/&gt;&lt;/CDefaultPrec&gt;&lt;/root&gt;"/>
  <p:tag name="THINKCELLUNDODONOTDELETE" val="14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7l.TD0u_kuLA3sDoNizT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KZH6MXyk63WMgmMgwkc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TK_ZRM7UWsTmR3WjP3jQ"/>
</p:tagLst>
</file>

<file path=ppt/theme/theme1.xml><?xml version="1.0" encoding="utf-8"?>
<a:theme xmlns:a="http://schemas.openxmlformats.org/drawingml/2006/main" name="fil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files</Template>
  <TotalTime>1411</TotalTime>
  <Words>321</Words>
  <Application>Microsoft Office PowerPoint</Application>
  <PresentationFormat>On-screen Show (4:3)</PresentationFormat>
  <Paragraphs>84</Paragraphs>
  <Slides>14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Wingdings</vt:lpstr>
      <vt:lpstr>files</vt:lpstr>
      <vt:lpstr>think-cell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Vakataris George</dc:creator>
  <cp:lastModifiedBy>Brailas Johnny</cp:lastModifiedBy>
  <cp:revision>177</cp:revision>
  <dcterms:created xsi:type="dcterms:W3CDTF">2012-11-08T10:04:40Z</dcterms:created>
  <dcterms:modified xsi:type="dcterms:W3CDTF">2019-11-20T13:38:25Z</dcterms:modified>
</cp:coreProperties>
</file>