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6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7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0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1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26" r:id="rId2"/>
    <p:sldId id="421" r:id="rId3"/>
    <p:sldId id="422" r:id="rId4"/>
    <p:sldId id="445" r:id="rId5"/>
    <p:sldId id="447" r:id="rId6"/>
    <p:sldId id="448" r:id="rId7"/>
    <p:sldId id="449" r:id="rId8"/>
    <p:sldId id="423" r:id="rId9"/>
    <p:sldId id="436" r:id="rId10"/>
    <p:sldId id="444" r:id="rId11"/>
    <p:sldId id="432" r:id="rId12"/>
    <p:sldId id="450" r:id="rId13"/>
    <p:sldId id="446" r:id="rId14"/>
    <p:sldId id="451" r:id="rId15"/>
    <p:sldId id="452" r:id="rId16"/>
    <p:sldId id="453" r:id="rId17"/>
  </p:sldIdLst>
  <p:sldSz cx="9144000" cy="6858000" type="screen4x3"/>
  <p:notesSz cx="6881813" cy="9710738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0" autoAdjust="0"/>
    <p:restoredTop sz="94660"/>
  </p:normalViewPr>
  <p:slideViewPr>
    <p:cSldViewPr>
      <p:cViewPr varScale="1">
        <p:scale>
          <a:sx n="116" d="100"/>
          <a:sy n="116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C08FE-44E1-413F-886C-710870451347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2825" y="728663"/>
            <a:ext cx="4856163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612601"/>
            <a:ext cx="5505450" cy="4369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3515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9223515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86DB3-D820-4054-912C-6AE2F53E43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0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34911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83859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11516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8384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19157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89121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65322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12886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38803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77912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32159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506551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931434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mp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8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2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6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5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20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9.xml"/><Relationship Id="rId1" Type="http://schemas.openxmlformats.org/officeDocument/2006/relationships/vmlDrawing" Target="../drawings/vmlDrawing5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23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9" Type="http://schemas.openxmlformats.org/officeDocument/2006/relationships/image" Target="../media/image3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28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7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9" Type="http://schemas.openxmlformats.org/officeDocument/2006/relationships/image" Target="../media/image4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32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31.xml"/><Relationship Id="rId1" Type="http://schemas.openxmlformats.org/officeDocument/2006/relationships/vmlDrawing" Target="../drawings/vmlDrawing8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image" Target="../media/image5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36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35.xml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image" Target="../media/image6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40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39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9" Type="http://schemas.openxmlformats.org/officeDocument/2006/relationships/image" Target="../media/image8.tm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44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43.xml"/><Relationship Id="rId1" Type="http://schemas.openxmlformats.org/officeDocument/2006/relationships/vmlDrawing" Target="../drawings/vmlDrawing11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9" Type="http://schemas.openxmlformats.org/officeDocument/2006/relationships/image" Target="../media/image9.tm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48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47.xml"/><Relationship Id="rId1" Type="http://schemas.openxmlformats.org/officeDocument/2006/relationships/vmlDrawing" Target="../drawings/vmlDrawing12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0.xml"/><Relationship Id="rId10" Type="http://schemas.openxmlformats.org/officeDocument/2006/relationships/image" Target="../media/image11.tmp"/><Relationship Id="rId4" Type="http://schemas.openxmlformats.org/officeDocument/2006/relationships/tags" Target="../tags/tag49.xml"/><Relationship Id="rId9" Type="http://schemas.openxmlformats.org/officeDocument/2006/relationships/image" Target="../media/image10.tm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5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51.xml"/><Relationship Id="rId1" Type="http://schemas.openxmlformats.org/officeDocument/2006/relationships/vmlDrawing" Target="../drawings/vmlDrawing13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9" Type="http://schemas.openxmlformats.org/officeDocument/2006/relationships/image" Target="../media/image12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77317" y="5805265"/>
            <a:ext cx="1389419" cy="5663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l-GR" sz="1400" dirty="0" smtClean="0">
                <a:solidFill>
                  <a:srgbClr val="16365C"/>
                </a:solidFill>
                <a:latin typeface="Calibri" pitchFamily="34" charset="0"/>
              </a:rPr>
              <a:t>Οκτώβριος 2019</a:t>
            </a:r>
            <a:endParaRPr lang="en-US" sz="1400" dirty="0">
              <a:solidFill>
                <a:srgbClr val="16365C"/>
              </a:solidFill>
              <a:latin typeface="Calibri" pitchFamily="34" charset="0"/>
            </a:endParaRPr>
          </a:p>
          <a:p>
            <a:pPr algn="ctr" eaLnBrk="0" hangingPunct="0">
              <a:lnSpc>
                <a:spcPct val="110000"/>
              </a:lnSpc>
            </a:pPr>
            <a:r>
              <a:rPr lang="en-US" sz="1400" dirty="0" smtClean="0">
                <a:solidFill>
                  <a:srgbClr val="16365C"/>
                </a:solidFill>
                <a:latin typeface="Calibri" pitchFamily="34" charset="0"/>
              </a:rPr>
              <a:t>v1.</a:t>
            </a:r>
            <a:r>
              <a:rPr lang="el-GR" sz="1400" dirty="0" smtClean="0">
                <a:solidFill>
                  <a:srgbClr val="16365C"/>
                </a:solidFill>
                <a:latin typeface="Calibri" pitchFamily="34" charset="0"/>
              </a:rPr>
              <a:t>01</a:t>
            </a:r>
            <a:endParaRPr lang="el-GR" sz="1400" dirty="0">
              <a:solidFill>
                <a:srgbClr val="16365C"/>
              </a:solidFill>
              <a:latin typeface="Calibri" pitchFamily="34" charset="0"/>
            </a:endParaRPr>
          </a:p>
        </p:txBody>
      </p:sp>
      <p:sp>
        <p:nvSpPr>
          <p:cNvPr id="16392" name="Rectangle 13"/>
          <p:cNvSpPr>
            <a:spLocks noChangeArrowheads="1"/>
          </p:cNvSpPr>
          <p:nvPr/>
        </p:nvSpPr>
        <p:spPr bwMode="auto">
          <a:xfrm>
            <a:off x="1" y="6161089"/>
            <a:ext cx="1048086" cy="18466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marL="182563" indent="-182563" eaLnBrk="0" hangingPunct="0">
              <a:buFontTx/>
              <a:buChar char="•"/>
            </a:pPr>
            <a:endParaRPr lang="el-GR" sz="600" b="0" dirty="0"/>
          </a:p>
        </p:txBody>
      </p:sp>
      <p:sp>
        <p:nvSpPr>
          <p:cNvPr id="16393" name="Rectangle 14"/>
          <p:cNvSpPr>
            <a:spLocks noChangeArrowheads="1"/>
          </p:cNvSpPr>
          <p:nvPr/>
        </p:nvSpPr>
        <p:spPr bwMode="auto">
          <a:xfrm>
            <a:off x="8094449" y="6170613"/>
            <a:ext cx="1048086" cy="18466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marL="182563" indent="-182563" eaLnBrk="0" hangingPunct="0">
              <a:buFontTx/>
              <a:buChar char="•"/>
            </a:pPr>
            <a:endParaRPr lang="el-GR" sz="600" b="0" dirty="0"/>
          </a:p>
        </p:txBody>
      </p:sp>
      <p:sp>
        <p:nvSpPr>
          <p:cNvPr id="16394" name="Text Box 4"/>
          <p:cNvSpPr txBox="1">
            <a:spLocks noChangeArrowheads="1"/>
          </p:cNvSpPr>
          <p:nvPr/>
        </p:nvSpPr>
        <p:spPr bwMode="auto">
          <a:xfrm>
            <a:off x="10261" y="2564904"/>
            <a:ext cx="9142534" cy="185281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endParaRPr lang="en-US" sz="2600" dirty="0" smtClean="0">
              <a:solidFill>
                <a:srgbClr val="16365C"/>
              </a:solidFill>
              <a:latin typeface="Calibri" pitchFamily="34" charset="0"/>
            </a:endParaRPr>
          </a:p>
          <a:p>
            <a:pPr algn="ctr" eaLnBrk="0" hangingPunct="0">
              <a:lnSpc>
                <a:spcPct val="110000"/>
              </a:lnSpc>
            </a:pPr>
            <a:r>
              <a:rPr lang="el-GR" sz="2600" dirty="0" smtClean="0">
                <a:solidFill>
                  <a:srgbClr val="16365C"/>
                </a:solidFill>
                <a:latin typeface="Calibri" pitchFamily="34" charset="0"/>
              </a:rPr>
              <a:t>Παρουσίαση </a:t>
            </a:r>
          </a:p>
          <a:p>
            <a:pPr algn="ctr" eaLnBrk="0" hangingPunct="0">
              <a:lnSpc>
                <a:spcPct val="110000"/>
              </a:lnSpc>
            </a:pPr>
            <a:r>
              <a:rPr lang="el-GR" sz="2600" dirty="0" smtClean="0">
                <a:solidFill>
                  <a:srgbClr val="16365C"/>
                </a:solidFill>
                <a:latin typeface="Calibri" pitchFamily="34" charset="0"/>
              </a:rPr>
              <a:t>Εφαρμογής «Φίλοι των Παιδιών»</a:t>
            </a:r>
            <a:endParaRPr lang="en-US" sz="2600" dirty="0">
              <a:solidFill>
                <a:srgbClr val="16365C"/>
              </a:solidFill>
              <a:latin typeface="Calibri" pitchFamily="34" charset="0"/>
            </a:endParaRPr>
          </a:p>
          <a:p>
            <a:pPr algn="ctr" eaLnBrk="0" hangingPunct="0">
              <a:lnSpc>
                <a:spcPct val="110000"/>
              </a:lnSpc>
            </a:pPr>
            <a:endParaRPr lang="en-US" sz="2600" dirty="0">
              <a:solidFill>
                <a:srgbClr val="16365C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16" y="1412776"/>
            <a:ext cx="2181225" cy="1266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57"/>
          <a:stretch/>
        </p:blipFill>
        <p:spPr>
          <a:xfrm>
            <a:off x="3081468" y="2014415"/>
            <a:ext cx="5757732" cy="4726953"/>
          </a:xfrm>
          <a:prstGeom prst="rect">
            <a:avLst/>
          </a:prstGeom>
        </p:spPr>
      </p:pic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15" name="think-cell Slide" r:id="rId9" imgW="0" imgH="0" progId="">
                  <p:embed/>
                </p:oleObj>
              </mc:Choice>
              <mc:Fallback>
                <p:oleObj name="think-cell Slide" r:id="rId9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03029" y="3463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Τεχνολογίες Προγραμματισμού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616" y="1026016"/>
            <a:ext cx="7543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Βασίζεται </a:t>
            </a:r>
            <a:r>
              <a:rPr lang="el-GR" dirty="0"/>
              <a:t>στη δημοφιλή </a:t>
            </a:r>
            <a:r>
              <a:rPr lang="en-US" dirty="0" err="1"/>
              <a:t>OpenSource</a:t>
            </a:r>
            <a:r>
              <a:rPr lang="en-US" dirty="0"/>
              <a:t> </a:t>
            </a:r>
            <a:r>
              <a:rPr lang="el-GR" dirty="0"/>
              <a:t>πλατφόρμα </a:t>
            </a:r>
            <a:r>
              <a:rPr lang="en-US" dirty="0"/>
              <a:t>Joomla</a:t>
            </a:r>
            <a:r>
              <a:rPr lang="el-GR" dirty="0"/>
              <a:t> </a:t>
            </a:r>
            <a:r>
              <a:rPr lang="en-US" dirty="0"/>
              <a:t>CMS</a:t>
            </a:r>
            <a:r>
              <a:rPr lang="el-GR" dirty="0"/>
              <a:t> </a:t>
            </a:r>
            <a:r>
              <a:rPr lang="en-US" dirty="0"/>
              <a:t>v3</a:t>
            </a:r>
            <a:r>
              <a:rPr lang="en-US" dirty="0" smtClean="0"/>
              <a:t>.</a:t>
            </a:r>
            <a:endParaRPr lang="el-GR" dirty="0" smtClean="0"/>
          </a:p>
          <a:p>
            <a:pPr marL="400050" indent="-400050">
              <a:buFont typeface="Arial" pitchFamily="34" charset="0"/>
              <a:buChar char="•"/>
            </a:pPr>
            <a:endParaRPr lang="el-GR" dirty="0"/>
          </a:p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Οι τεχνολογίες που χρησιμοποιούνται για την εφαρμογή είναι:</a:t>
            </a:r>
            <a:endParaRPr lang="en-US" dirty="0" smtClean="0"/>
          </a:p>
          <a:p>
            <a:pPr marL="400050" indent="-400050">
              <a:buFont typeface="Arial" pitchFamily="34" charset="0"/>
              <a:buChar char="•"/>
            </a:pPr>
            <a:endParaRPr lang="en-US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Joomla APIs</a:t>
            </a:r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HTML 5</a:t>
            </a:r>
            <a:endParaRPr lang="en-US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/>
              <a:t>PHP 7</a:t>
            </a:r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MySQL 5</a:t>
            </a:r>
            <a:endParaRPr lang="en-US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/>
              <a:t>CSS</a:t>
            </a:r>
            <a:endParaRPr lang="el-GR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/>
              <a:t>JavaScript</a:t>
            </a:r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/>
              <a:t>JQuery</a:t>
            </a:r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Ajax</a:t>
            </a:r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Word Libraries</a:t>
            </a:r>
            <a:endParaRPr lang="el-GR" dirty="0" smtClean="0"/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Chart.js</a:t>
            </a:r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Cookies</a:t>
            </a:r>
            <a:endParaRPr lang="el-G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440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385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Δυνατότητες Εφαρμογής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449" y="1176084"/>
            <a:ext cx="754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Wingdings" panose="05000000000000000000" pitchFamily="2" charset="2"/>
              <a:buChar char="ü"/>
            </a:pPr>
            <a:r>
              <a:rPr lang="en-US" dirty="0" smtClean="0"/>
              <a:t>Frontend </a:t>
            </a:r>
            <a:r>
              <a:rPr lang="el-GR" dirty="0" smtClean="0"/>
              <a:t>περιβάλλον με απλή και εύκολη διαχείριση.</a:t>
            </a:r>
            <a:endParaRPr lang="en-US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n-US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n-US" dirty="0"/>
              <a:t>Backend</a:t>
            </a:r>
            <a:r>
              <a:rPr lang="el-GR" dirty="0"/>
              <a:t> </a:t>
            </a:r>
            <a:r>
              <a:rPr lang="el-GR" dirty="0" smtClean="0"/>
              <a:t>περιβάλλον με επιπλέον δυνατότητες.</a:t>
            </a:r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l-GR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n-US" dirty="0" smtClean="0"/>
              <a:t>Mobile view</a:t>
            </a:r>
            <a:r>
              <a:rPr lang="el-GR" dirty="0" smtClean="0"/>
              <a:t>: Προβολή της εφαρμογής από κινητό και </a:t>
            </a:r>
            <a:r>
              <a:rPr lang="en-US" dirty="0" smtClean="0"/>
              <a:t>tablet</a:t>
            </a:r>
            <a:r>
              <a:rPr lang="el-GR" dirty="0" smtClean="0"/>
              <a:t> (μέσω </a:t>
            </a:r>
            <a:r>
              <a:rPr lang="en-US" dirty="0" smtClean="0"/>
              <a:t>VPN).</a:t>
            </a:r>
            <a:endParaRPr lang="el-GR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l-GR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 smtClean="0"/>
              <a:t>Υποστήριξη συνδυαστικής αναζήτησης με φίλτρα.</a:t>
            </a:r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l-GR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 smtClean="0"/>
              <a:t>Εξαγωγή αναφορών σε μορφή </a:t>
            </a:r>
            <a:r>
              <a:rPr lang="en-US" dirty="0" err="1" smtClean="0"/>
              <a:t>docx</a:t>
            </a:r>
            <a:r>
              <a:rPr lang="en-US" dirty="0" smtClean="0"/>
              <a:t> </a:t>
            </a:r>
            <a:r>
              <a:rPr lang="el-GR" dirty="0" smtClean="0"/>
              <a:t>(</a:t>
            </a:r>
            <a:r>
              <a:rPr lang="en-US" dirty="0" smtClean="0"/>
              <a:t>Reporting</a:t>
            </a:r>
            <a:r>
              <a:rPr lang="el-GR" dirty="0" smtClean="0"/>
              <a:t>)</a:t>
            </a:r>
            <a:r>
              <a:rPr lang="en-US" dirty="0" smtClean="0"/>
              <a:t>.</a:t>
            </a:r>
            <a:endParaRPr lang="el-GR" dirty="0" smtClean="0"/>
          </a:p>
          <a:p>
            <a:endParaRPr lang="el-GR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/>
              <a:t>Αποθήκευση ιστορικού αλλαγών.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738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385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Frontend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περιβάλλον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128" y="1445875"/>
            <a:ext cx="77433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Πολλαπλές </a:t>
            </a:r>
            <a:r>
              <a:rPr lang="el-GR" dirty="0"/>
              <a:t>προβολές:</a:t>
            </a:r>
            <a:endParaRPr lang="en-US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l-GR" dirty="0" smtClean="0"/>
              <a:t>Προβολή συνολικής λίστας των οικογενειακών </a:t>
            </a:r>
            <a:r>
              <a:rPr lang="el-GR" dirty="0" err="1" smtClean="0"/>
              <a:t>καρτέλων</a:t>
            </a:r>
            <a:r>
              <a:rPr lang="el-GR" dirty="0" smtClean="0"/>
              <a:t>.</a:t>
            </a:r>
            <a:endParaRPr lang="en-US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l-GR" dirty="0" smtClean="0"/>
              <a:t>Προβολή μεμονωμένης καρτέλας οικογένειας.</a:t>
            </a:r>
          </a:p>
          <a:p>
            <a:pPr marL="857250" lvl="1" indent="-400050">
              <a:buFont typeface="Wingdings" pitchFamily="2" charset="2"/>
              <a:buChar char="ü"/>
            </a:pPr>
            <a:r>
              <a:rPr lang="el-GR" dirty="0" smtClean="0"/>
              <a:t>Προβολή αναφορών.</a:t>
            </a:r>
            <a:endParaRPr lang="el-GR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l-GR" dirty="0" smtClean="0"/>
              <a:t>Προβολή επεξεργασίας καρτέλας.</a:t>
            </a:r>
            <a:endParaRPr lang="el-GR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l-GR" dirty="0" smtClean="0"/>
              <a:t>Προβολή επεξεργασίας των πινάκων της εφαρμογής.</a:t>
            </a:r>
            <a:endParaRPr lang="en-US" dirty="0"/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Πίνακας και αναδυόμενο παράθυρο με τις ημερομηνίες λήξης της βοήθειας προς τις οικογένειες.</a:t>
            </a:r>
          </a:p>
        </p:txBody>
      </p:sp>
    </p:spTree>
    <p:extLst>
      <p:ext uri="{BB962C8B-B14F-4D97-AF65-F5344CB8AC3E}">
        <p14:creationId xmlns:p14="http://schemas.microsoft.com/office/powerpoint/2010/main" val="3659072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737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385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Backend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περιβάλλον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129" y="1445875"/>
            <a:ext cx="7543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/>
              <a:t>Το </a:t>
            </a:r>
            <a:r>
              <a:rPr lang="en-US" dirty="0"/>
              <a:t>Backend </a:t>
            </a:r>
            <a:r>
              <a:rPr lang="el-GR" dirty="0"/>
              <a:t>περιβάλλον της εφαρμογής </a:t>
            </a:r>
            <a:r>
              <a:rPr lang="el-GR" dirty="0" smtClean="0"/>
              <a:t>είναι </a:t>
            </a:r>
            <a:r>
              <a:rPr lang="el-GR" dirty="0" err="1"/>
              <a:t>προσβάσιμο</a:t>
            </a:r>
            <a:r>
              <a:rPr lang="el-GR" dirty="0"/>
              <a:t> μόνο από </a:t>
            </a:r>
            <a:r>
              <a:rPr lang="el-GR" dirty="0" smtClean="0"/>
              <a:t>τον διαχειριστή.</a:t>
            </a:r>
          </a:p>
          <a:p>
            <a:pPr marL="400050" indent="-400050">
              <a:buFont typeface="Arial" pitchFamily="34" charset="0"/>
              <a:buChar char="•"/>
            </a:pPr>
            <a:endParaRPr lang="el-GR" dirty="0" smtClean="0"/>
          </a:p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Παρέχει </a:t>
            </a:r>
            <a:r>
              <a:rPr lang="el-GR" dirty="0"/>
              <a:t>τις εξής επιπρόσθετες δυνατότητες, συγκριτικά με το </a:t>
            </a:r>
            <a:r>
              <a:rPr lang="en-US" dirty="0"/>
              <a:t>Frontend </a:t>
            </a:r>
            <a:r>
              <a:rPr lang="el-GR" dirty="0" smtClean="0"/>
              <a:t>περιβάλλον: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/>
              <a:t>Διαγραφή / απόκρυψη / </a:t>
            </a:r>
            <a:r>
              <a:rPr lang="el-GR" dirty="0" smtClean="0"/>
              <a:t>αρχειοθέτηση / επαναφορά </a:t>
            </a:r>
            <a:r>
              <a:rPr lang="el-GR" dirty="0" err="1" smtClean="0"/>
              <a:t>καρτέλων</a:t>
            </a:r>
            <a:r>
              <a:rPr lang="el-GR" dirty="0" smtClean="0"/>
              <a:t>.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/>
              <a:t>Ξεκλείδωμα για επεξεργασία </a:t>
            </a:r>
            <a:r>
              <a:rPr lang="el-GR" dirty="0" smtClean="0"/>
              <a:t>καρτέλας που </a:t>
            </a:r>
            <a:r>
              <a:rPr lang="el-GR" dirty="0"/>
              <a:t>ήδη επεξεργάζεται από τρίτο χρήστη.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Αλλαγή </a:t>
            </a:r>
            <a:r>
              <a:rPr lang="el-GR" dirty="0"/>
              <a:t>στα δικαιώματα των χρηστών και των ομάδων τους</a:t>
            </a:r>
            <a:r>
              <a:rPr lang="el-G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717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2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385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Mobile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περιβάλλον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4940" y="1200710"/>
            <a:ext cx="50895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/>
              <a:t>Η εφαρμογή </a:t>
            </a:r>
            <a:r>
              <a:rPr lang="el-GR" dirty="0" smtClean="0"/>
              <a:t>είναι </a:t>
            </a:r>
            <a:r>
              <a:rPr lang="el-GR" dirty="0" err="1" smtClean="0"/>
              <a:t>προσβάσιμη</a:t>
            </a:r>
            <a:r>
              <a:rPr lang="el-GR" dirty="0" smtClean="0"/>
              <a:t> μέσω του διαδικτύου.</a:t>
            </a:r>
            <a:endParaRPr lang="en-US" dirty="0"/>
          </a:p>
          <a:p>
            <a:pPr marL="400050" indent="-400050">
              <a:buFont typeface="Arial" pitchFamily="34" charset="0"/>
              <a:buChar char="•"/>
            </a:pPr>
            <a:endParaRPr lang="en-US" dirty="0" smtClean="0"/>
          </a:p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Εμφάνιση / Απόκρυψη στοιχείων ανάλογα με το μέγεθος της συσκευής αλλά και τον προσανατολισμό της (οριζόντιος – κάθετος).</a:t>
            </a:r>
          </a:p>
        </p:txBody>
      </p:sp>
    </p:spTree>
    <p:extLst>
      <p:ext uri="{BB962C8B-B14F-4D97-AF65-F5344CB8AC3E}">
        <p14:creationId xmlns:p14="http://schemas.microsoft.com/office/powerpoint/2010/main" val="17680183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711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Το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Frontend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GUI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Αρχικό Μενού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43000"/>
            <a:ext cx="8172400" cy="549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99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474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Το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Frontend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GUI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λίστας οικογενειακών </a:t>
            </a:r>
            <a:r>
              <a:rPr lang="el-GR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καρτέλων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06" y="1123648"/>
            <a:ext cx="7276989" cy="549538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2538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77586"/>
            <a:ext cx="4805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Το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Frontend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GUI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Προβολή καρτέλας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062037"/>
            <a:ext cx="7812360" cy="562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1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0716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40787" y="172134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Προσθήκη / Επεξεργασία </a:t>
            </a:r>
            <a:endParaRPr lang="el-GR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Καρτέλας Οικογένειας</a:t>
            </a:r>
            <a:endParaRPr lang="el-GR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1233579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Εμφάνιση καρτέλας σε αναδυόμενο παράθυρο.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Δυναμική φόρτωση μελών οικογένειας και λοιπών εγγραφών.</a:t>
            </a: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Αποθήκευση χωρίς </a:t>
            </a:r>
            <a:r>
              <a:rPr lang="el-GR" dirty="0" err="1" smtClean="0"/>
              <a:t>επαναφόρτωση</a:t>
            </a:r>
            <a:r>
              <a:rPr lang="el-GR" dirty="0" smtClean="0"/>
              <a:t> σελίδας.</a:t>
            </a:r>
            <a:endParaRPr lang="el-GR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22" y="2204864"/>
            <a:ext cx="5544616" cy="449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48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67544" y="1340768"/>
            <a:ext cx="75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ctr">
              <a:buFont typeface="Wingdings" panose="05000000000000000000" pitchFamily="2" charset="2"/>
              <a:buChar char="ü"/>
            </a:pPr>
            <a:r>
              <a:rPr lang="el-GR" dirty="0" smtClean="0"/>
              <a:t>Πολλαπλά φίλτρα για συνδυαστική αναζήτηση.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9" name="Rectangle 8"/>
          <p:cNvSpPr/>
          <p:nvPr/>
        </p:nvSpPr>
        <p:spPr>
          <a:xfrm>
            <a:off x="2214930" y="377586"/>
            <a:ext cx="4805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Η Αναζήτηση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" y="1844824"/>
            <a:ext cx="8100392" cy="46208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734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77586"/>
            <a:ext cx="4805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Το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Frontend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GUI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Προβολή πινάκων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61" y="2132856"/>
            <a:ext cx="8761756" cy="41764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123357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Δυναμική φόρτωση πινάκων και εγγραφών.</a:t>
            </a:r>
            <a:endParaRPr lang="en-US" dirty="0" smtClean="0"/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Αποθήκευση χωρίς </a:t>
            </a:r>
            <a:r>
              <a:rPr lang="el-GR" dirty="0" err="1" smtClean="0"/>
              <a:t>επαναφόρτωση</a:t>
            </a:r>
            <a:r>
              <a:rPr lang="el-GR" dirty="0" smtClean="0"/>
              <a:t> σελίδας.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9912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7503" y="2048920"/>
            <a:ext cx="89289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Εύκολη εξαγωγή αναφορών (</a:t>
            </a:r>
            <a:r>
              <a:rPr lang="en-US" dirty="0" smtClean="0"/>
              <a:t>Reporting) </a:t>
            </a:r>
            <a:r>
              <a:rPr lang="el-GR" dirty="0" smtClean="0"/>
              <a:t>σε μορφή </a:t>
            </a:r>
            <a:r>
              <a:rPr lang="en-US" dirty="0" err="1" smtClean="0"/>
              <a:t>docx</a:t>
            </a:r>
            <a:r>
              <a:rPr lang="en-US" dirty="0" smtClean="0"/>
              <a:t> </a:t>
            </a:r>
            <a:r>
              <a:rPr lang="el-GR" dirty="0" smtClean="0"/>
              <a:t>(</a:t>
            </a:r>
            <a:r>
              <a:rPr lang="en-US" dirty="0" smtClean="0"/>
              <a:t>Microsoft </a:t>
            </a:r>
            <a:r>
              <a:rPr lang="en-US" dirty="0"/>
              <a:t>Open </a:t>
            </a:r>
            <a:r>
              <a:rPr lang="en-US" dirty="0" smtClean="0"/>
              <a:t>XML</a:t>
            </a:r>
            <a:r>
              <a:rPr lang="el-GR" dirty="0" smtClean="0"/>
              <a:t>)</a:t>
            </a:r>
            <a:r>
              <a:rPr lang="en-US" dirty="0" smtClean="0"/>
              <a:t>.</a:t>
            </a:r>
          </a:p>
          <a:p>
            <a:pPr marL="400050" indent="-400050">
              <a:buFont typeface="Arial" pitchFamily="34" charset="0"/>
              <a:buChar char="•"/>
            </a:pPr>
            <a:endParaRPr lang="en-US" dirty="0"/>
          </a:p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Τρεις (3) τύποι αναφορών:</a:t>
            </a:r>
            <a:endParaRPr lang="en-US" dirty="0" smtClean="0"/>
          </a:p>
          <a:p>
            <a:pPr marL="400050" indent="-400050">
              <a:buFont typeface="Arial" pitchFamily="34" charset="0"/>
              <a:buChar char="•"/>
            </a:pPr>
            <a:endParaRPr lang="en-US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l-GR" dirty="0" smtClean="0"/>
              <a:t>Το </a:t>
            </a:r>
            <a:r>
              <a:rPr lang="en-US" dirty="0" smtClean="0"/>
              <a:t>Cost </a:t>
            </a:r>
            <a:r>
              <a:rPr lang="el-GR" dirty="0" err="1" smtClean="0"/>
              <a:t>Report</a:t>
            </a:r>
            <a:r>
              <a:rPr lang="el-GR" dirty="0"/>
              <a:t>, το οποίο </a:t>
            </a:r>
            <a:r>
              <a:rPr lang="el-GR" dirty="0" smtClean="0"/>
              <a:t>εμφανίζει τις Λειτουργικές δαπάνες του σωματείου ανά έτος.</a:t>
            </a:r>
            <a:endParaRPr lang="en-US" dirty="0"/>
          </a:p>
          <a:p>
            <a:pPr marL="857250" lvl="1" indent="-400050">
              <a:buFont typeface="Wingdings" pitchFamily="2" charset="2"/>
              <a:buChar char="ü"/>
            </a:pPr>
            <a:endParaRPr lang="en-US" dirty="0" smtClean="0"/>
          </a:p>
          <a:p>
            <a:pPr marL="857250" lvl="1" indent="-400050">
              <a:buFont typeface="Wingdings" pitchFamily="2" charset="2"/>
              <a:buChar char="ü"/>
            </a:pPr>
            <a:r>
              <a:rPr lang="en-US" dirty="0" smtClean="0"/>
              <a:t>T</a:t>
            </a:r>
            <a:r>
              <a:rPr lang="el-GR" dirty="0" smtClean="0"/>
              <a:t>ο </a:t>
            </a:r>
            <a:r>
              <a:rPr lang="en-US" dirty="0" smtClean="0"/>
              <a:t>Statistics Report</a:t>
            </a:r>
            <a:r>
              <a:rPr lang="el-GR" dirty="0" smtClean="0"/>
              <a:t>, στο οποίο ο χρήστης μπορεί να επιλέξει ορισμένα φίλτρα ώστε να βγάλει προσωποποιημένη αναφορά.</a:t>
            </a:r>
            <a:endParaRPr lang="en-US" dirty="0" smtClean="0"/>
          </a:p>
          <a:p>
            <a:pPr marL="857250" lvl="1" indent="-400050">
              <a:buFont typeface="Wingdings" pitchFamily="2" charset="2"/>
              <a:buChar char="ü"/>
            </a:pPr>
            <a:endParaRPr lang="el-GR" dirty="0"/>
          </a:p>
          <a:p>
            <a:pPr marL="857250" lvl="1" indent="-400050">
              <a:buFont typeface="Wingdings" pitchFamily="2" charset="2"/>
              <a:buChar char="ü"/>
            </a:pPr>
            <a:r>
              <a:rPr lang="el-GR" dirty="0" smtClean="0"/>
              <a:t>Το </a:t>
            </a:r>
            <a:r>
              <a:rPr lang="en-US" dirty="0" err="1" smtClean="0"/>
              <a:t>Exp</a:t>
            </a:r>
            <a:r>
              <a:rPr lang="en-US" dirty="0" smtClean="0"/>
              <a:t> Report,</a:t>
            </a:r>
            <a:r>
              <a:rPr lang="el-GR" dirty="0" smtClean="0"/>
              <a:t> στο οποίο εμφανίζονται οι οικογένειες που η βοήθεια έληξε ή πρόκειται να λήξει στο προσεχές διάστημα.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9" name="Rectangle 8"/>
          <p:cNvSpPr/>
          <p:nvPr/>
        </p:nvSpPr>
        <p:spPr>
          <a:xfrm>
            <a:off x="2214930" y="377586"/>
            <a:ext cx="4805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Reporting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65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758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77586"/>
            <a:ext cx="4805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Reporting: Cost Report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23357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Προβολή αποτελεσμάτων ανά τύπο </a:t>
            </a:r>
            <a:r>
              <a:rPr lang="el-GR" dirty="0" smtClean="0"/>
              <a:t>οικονομικής ενίσχυσης.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Συνολικές δαπάνες ανά έτος σε μορφή </a:t>
            </a:r>
            <a:r>
              <a:rPr lang="en-US" dirty="0" smtClean="0"/>
              <a:t>word.</a:t>
            </a:r>
            <a:endParaRPr lang="el-GR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12" y="2120976"/>
            <a:ext cx="7956376" cy="43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42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782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77586"/>
            <a:ext cx="4805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Reporting: Statistics Report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23357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Λίστα με έτοιμα ερωτήματα.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Πολλαπλά φίλτρα για εξαγωγή στατιστικών.</a:t>
            </a:r>
            <a:endParaRPr lang="el-GR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31" y="1996712"/>
            <a:ext cx="3631270" cy="4634562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530" y="1988840"/>
            <a:ext cx="2989691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09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803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77586"/>
            <a:ext cx="48053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Reporting: </a:t>
            </a:r>
            <a:r>
              <a:rPr lang="en-US" b="1" u="sng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Exp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Report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1233579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Προβολή ημερομηνιών λήξης βοήθειας.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Άμεση μετάβαση στην προβολή καρτέλας πατώντας πάνω στο Α.Μ. ή επώνυμο.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l-GR" dirty="0" smtClean="0"/>
              <a:t>Υπενθύμιση μέσω αναδυόμενου παραθύρου</a:t>
            </a:r>
            <a:r>
              <a:rPr lang="en-US" dirty="0"/>
              <a:t> </a:t>
            </a:r>
            <a:r>
              <a:rPr lang="el-GR" dirty="0" smtClean="0"/>
              <a:t>σε άλλες προβολές.</a:t>
            </a:r>
            <a:endParaRPr lang="el-GR" dirty="0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36912"/>
            <a:ext cx="7380312" cy="246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86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6160&quot;&gt;&lt;version val=&quot;17959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1&quot;&gt;&lt;elem m_fUsage=&quot;2.71000000000000000000E+000&quot;&gt;&lt;m_ppcolschidx val=&quot;0&quot;/&gt;&lt;m_rgb r=&quot;30&quot; g=&quot;de&quot; b=&quot;3d&quot;/&gt;&lt;/elem&gt;&lt;/m_vecMRU&gt;&lt;/m_mruColor&gt;&lt;m_agendatheme&gt;&lt;m_aagendaitemprops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1&quot;/&gt;&lt;m_nWeight val=&quot;6&quot;/&gt;&lt;m_col&gt;&lt;m_ppcolschidx val=&quot;2&quot;/&gt;&lt;/m_col&gt;&lt;m_msolinedashstyle val=&quot;1&quot;/&gt;&lt;m_msoarrowheadstyleBegin val=&quot;1&quot;/&gt;&lt;m_msoarrowheadstyleEnd val=&quot;1&quot;/&gt;&lt;/m_linestyle&gt;&lt;/elem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1&quot;/&gt;&lt;m_nWeight val=&quot;6&quot;/&gt;&lt;m_col&gt;&lt;m_ppcolschidx val=&quot;2&quot;/&gt;&lt;/m_col&gt;&lt;m_msolinedashstyle val=&quot;1&quot;/&gt;&lt;m_msoarrowheadstyleBegin val=&quot;1&quot;/&gt;&lt;m_msoarrowheadstyleEnd val=&quot;1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0&quot;/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0&quot;/&gt;&lt;/elem&gt;&lt;/m_aagendaitemprops&gt;&lt;m_linestyleTopBottomLine&gt;&lt;m_bVisible val=&quot;0&quot;/&gt;&lt;/m_linestyleTopBottomLine&gt;&lt;/m_agendatheme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14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7l.TD0u_kuLA3sDoNizT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heme/theme1.xml><?xml version="1.0" encoding="utf-8"?>
<a:theme xmlns:a="http://schemas.openxmlformats.org/drawingml/2006/main" name="fil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files</Template>
  <TotalTime>1361</TotalTime>
  <Words>452</Words>
  <Application>Microsoft Office PowerPoint</Application>
  <PresentationFormat>On-screen Show (4:3)</PresentationFormat>
  <Paragraphs>101</Paragraphs>
  <Slides>16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Wingdings</vt:lpstr>
      <vt:lpstr>files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Vakataris George</dc:creator>
  <cp:lastModifiedBy>Brailas Johnny</cp:lastModifiedBy>
  <cp:revision>164</cp:revision>
  <dcterms:created xsi:type="dcterms:W3CDTF">2012-11-08T10:04:40Z</dcterms:created>
  <dcterms:modified xsi:type="dcterms:W3CDTF">2019-10-07T07:46:27Z</dcterms:modified>
</cp:coreProperties>
</file>